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</p:sldIdLst>
  <p:sldSz cx="18288000" cy="10287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/Relationships>

</file>

<file path=ppt/media/image1.jpeg>
</file>

<file path=ppt/media/image1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jpe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2" name="Shape 92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0" indent="457200" algn="ctr"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0" indent="914400" algn="ctr"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0" indent="1371600" algn="ctr"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0" indent="1828800" algn="ctr"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1" name="Body Level One…"/>
          <p:cNvSpPr txBox="1"/>
          <p:nvPr>
            <p:ph type="body" sz="quarter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/>
          <p:nvPr>
            <p:ph type="title"/>
          </p:nvPr>
        </p:nvSpPr>
        <p:spPr>
          <a:xfrm>
            <a:off x="722312" y="4406900"/>
            <a:ext cx="7772401" cy="1362075"/>
          </a:xfrm>
          <a:prstGeom prst="rect">
            <a:avLst/>
          </a:prstGeom>
        </p:spPr>
        <p:txBody>
          <a:bodyPr anchor="t"/>
          <a:lstStyle>
            <a:lvl1pPr algn="l">
              <a:defRPr b="1" cap="all" sz="4000"/>
            </a:lvl1pPr>
          </a:lstStyle>
          <a:p>
            <a:pPr/>
            <a:r>
              <a:t>Title Text</a:t>
            </a:r>
          </a:p>
        </p:txBody>
      </p:sp>
      <p:sp>
        <p:nvSpPr>
          <p:cNvPr id="30" name="Body Level One…"/>
          <p:cNvSpPr txBox="1"/>
          <p:nvPr>
            <p:ph type="body" sz="quarter" idx="1"/>
          </p:nvPr>
        </p:nvSpPr>
        <p:spPr>
          <a:xfrm>
            <a:off x="722312" y="2906713"/>
            <a:ext cx="7772401" cy="1500188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1pPr>
            <a:lvl2pPr marL="0" indent="4572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2pPr>
            <a:lvl3pPr marL="0" indent="9144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3pPr>
            <a:lvl4pPr marL="0" indent="13716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4pPr>
            <a:lvl5pPr marL="0" indent="18288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Text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9" name="Body Level One…"/>
          <p:cNvSpPr txBox="1"/>
          <p:nvPr>
            <p:ph type="body" sz="quarter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/>
            </a:lvl1pPr>
            <a:lvl2pPr marL="790575" indent="-333375">
              <a:spcBef>
                <a:spcPts val="600"/>
              </a:spcBef>
              <a:defRPr sz="2800"/>
            </a:lvl2pPr>
            <a:lvl3pPr marL="1234439" indent="-320039">
              <a:spcBef>
                <a:spcPts val="600"/>
              </a:spcBef>
              <a:defRPr sz="2800"/>
            </a:lvl3pPr>
            <a:lvl4pPr marL="1727200" indent="-355600">
              <a:spcBef>
                <a:spcPts val="600"/>
              </a:spcBef>
              <a:defRPr sz="2800"/>
            </a:lvl4pPr>
            <a:lvl5pPr marL="2184400" indent="-355600">
              <a:spcBef>
                <a:spcPts val="6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8" name="Body Level One…"/>
          <p:cNvSpPr txBox="1"/>
          <p:nvPr>
            <p:ph type="body" sz="quarter" idx="1"/>
          </p:nvPr>
        </p:nvSpPr>
        <p:spPr>
          <a:xfrm>
            <a:off x="457200" y="1535112"/>
            <a:ext cx="4040188" cy="639763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500"/>
              </a:spcBef>
              <a:buSzTx/>
              <a:buFontTx/>
              <a:buNone/>
              <a:defRPr b="1" sz="2400"/>
            </a:lvl1pPr>
            <a:lvl2pPr marL="0" indent="457200">
              <a:spcBef>
                <a:spcPts val="500"/>
              </a:spcBef>
              <a:buSzTx/>
              <a:buFontTx/>
              <a:buNone/>
              <a:defRPr b="1" sz="2400"/>
            </a:lvl2pPr>
            <a:lvl3pPr marL="0" indent="914400">
              <a:spcBef>
                <a:spcPts val="500"/>
              </a:spcBef>
              <a:buSzTx/>
              <a:buFontTx/>
              <a:buNone/>
              <a:defRPr b="1" sz="2400"/>
            </a:lvl3pPr>
            <a:lvl4pPr marL="0" indent="1371600">
              <a:spcBef>
                <a:spcPts val="500"/>
              </a:spcBef>
              <a:buSzTx/>
              <a:buFontTx/>
              <a:buNone/>
              <a:defRPr b="1" sz="2400"/>
            </a:lvl4pPr>
            <a:lvl5pPr marL="0" indent="1828800">
              <a:spcBef>
                <a:spcPts val="500"/>
              </a:spcBef>
              <a:buSzTx/>
              <a:buFontTx/>
              <a:buNone/>
              <a:defRPr b="1"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9" name="Text Placeholder 4"/>
          <p:cNvSpPr/>
          <p:nvPr>
            <p:ph type="body" sz="quarter" idx="21"/>
          </p:nvPr>
        </p:nvSpPr>
        <p:spPr>
          <a:xfrm>
            <a:off x="4645025" y="1535112"/>
            <a:ext cx="4041775" cy="639763"/>
          </a:xfrm>
          <a:prstGeom prst="rect">
            <a:avLst/>
          </a:prstGeom>
        </p:spPr>
        <p:txBody>
          <a:bodyPr anchor="b"/>
          <a:lstStyle/>
          <a:p>
            <a:pPr marL="0" indent="0">
              <a:spcBef>
                <a:spcPts val="500"/>
              </a:spcBef>
              <a:buSzTx/>
              <a:buFontTx/>
              <a:buNone/>
              <a:defRPr b="1" sz="2400"/>
            </a:pPr>
          </a:p>
        </p:txBody>
      </p:sp>
      <p:sp>
        <p:nvSpPr>
          <p:cNvPr id="5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Text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itle Text"/>
          <p:cNvSpPr txBox="1"/>
          <p:nvPr>
            <p:ph type="title"/>
          </p:nvPr>
        </p:nvSpPr>
        <p:spPr>
          <a:xfrm>
            <a:off x="457200" y="273050"/>
            <a:ext cx="3008314" cy="1162050"/>
          </a:xfrm>
          <a:prstGeom prst="rect">
            <a:avLst/>
          </a:prstGeom>
        </p:spPr>
        <p:txBody>
          <a:bodyPr anchor="b"/>
          <a:lstStyle>
            <a:lvl1pPr algn="l">
              <a:defRPr b="1" sz="2000"/>
            </a:lvl1pPr>
          </a:lstStyle>
          <a:p>
            <a:pPr/>
            <a:r>
              <a:t>Title Text</a:t>
            </a:r>
          </a:p>
        </p:txBody>
      </p:sp>
      <p:sp>
        <p:nvSpPr>
          <p:cNvPr id="73" name="Body Level One…"/>
          <p:cNvSpPr txBox="1"/>
          <p:nvPr>
            <p:ph type="body" sz="quarter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Text Placeholder 3"/>
          <p:cNvSpPr/>
          <p:nvPr>
            <p:ph type="body" sz="quarter" idx="21"/>
          </p:nvPr>
        </p:nvSpPr>
        <p:spPr>
          <a:xfrm>
            <a:off x="457199" y="1435100"/>
            <a:ext cx="3008315" cy="4691063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300"/>
              </a:spcBef>
              <a:buSzTx/>
              <a:buFontTx/>
              <a:buNone/>
              <a:defRPr sz="1400"/>
            </a:pPr>
          </a:p>
        </p:txBody>
      </p:sp>
      <p:sp>
        <p:nvSpPr>
          <p:cNvPr id="7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itle Text"/>
          <p:cNvSpPr txBox="1"/>
          <p:nvPr>
            <p:ph type="title"/>
          </p:nvPr>
        </p:nvSpPr>
        <p:spPr>
          <a:xfrm>
            <a:off x="1792288" y="4800600"/>
            <a:ext cx="5486401" cy="566738"/>
          </a:xfrm>
          <a:prstGeom prst="rect">
            <a:avLst/>
          </a:prstGeom>
        </p:spPr>
        <p:txBody>
          <a:bodyPr anchor="b"/>
          <a:lstStyle>
            <a:lvl1pPr algn="l">
              <a:defRPr b="1" sz="2000"/>
            </a:lvl1pPr>
          </a:lstStyle>
          <a:p>
            <a:pPr/>
            <a:r>
              <a:t>Title Text</a:t>
            </a:r>
          </a:p>
        </p:txBody>
      </p:sp>
      <p:sp>
        <p:nvSpPr>
          <p:cNvPr id="83" name="Picture Placeholder 2"/>
          <p:cNvSpPr/>
          <p:nvPr>
            <p:ph type="pic" sz="quarter" idx="21"/>
          </p:nvPr>
        </p:nvSpPr>
        <p:spPr>
          <a:xfrm>
            <a:off x="1792288" y="612775"/>
            <a:ext cx="5486401" cy="41148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84" name="Body Level One…"/>
          <p:cNvSpPr txBox="1"/>
          <p:nvPr>
            <p:ph type="body" sz="quarter" idx="1"/>
          </p:nvPr>
        </p:nvSpPr>
        <p:spPr>
          <a:xfrm>
            <a:off x="1792288" y="5367337"/>
            <a:ext cx="5486401" cy="804863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SzTx/>
              <a:buFontTx/>
              <a:buNone/>
              <a:defRPr sz="1400"/>
            </a:lvl1pPr>
            <a:lvl2pPr marL="0" indent="457200">
              <a:spcBef>
                <a:spcPts val="300"/>
              </a:spcBef>
              <a:buSzTx/>
              <a:buFontTx/>
              <a:buNone/>
              <a:defRPr sz="1400"/>
            </a:lvl2pPr>
            <a:lvl3pPr marL="0" indent="914400">
              <a:spcBef>
                <a:spcPts val="300"/>
              </a:spcBef>
              <a:buSzTx/>
              <a:buFontTx/>
              <a:buNone/>
              <a:defRPr sz="1400"/>
            </a:lvl3pPr>
            <a:lvl4pPr marL="0" indent="1371600">
              <a:spcBef>
                <a:spcPts val="300"/>
              </a:spcBef>
              <a:buSzTx/>
              <a:buFontTx/>
              <a:buNone/>
              <a:defRPr sz="1400"/>
            </a:lvl4pPr>
            <a:lvl5pPr marL="0" indent="1828800">
              <a:spcBef>
                <a:spcPts val="300"/>
              </a:spcBef>
              <a:buSzTx/>
              <a:buFontTx/>
              <a:buNone/>
              <a:defRPr sz="1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914400" y="138112"/>
            <a:ext cx="16459200" cy="22621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914400" y="2400300"/>
            <a:ext cx="16459200" cy="7886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 xmlns:p14="http://schemas.microsoft.com/office/powerpoint/2010/main" spd="med" advClick="1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783771" marR="0" indent="-326571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219200" marR="0" indent="-304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373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1945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26517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31089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5661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40233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image" Target="../media/image2.jpe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eg"/><Relationship Id="rId3" Type="http://schemas.openxmlformats.org/officeDocument/2006/relationships/image" Target="../media/image2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eg"/><Relationship Id="rId3" Type="http://schemas.openxmlformats.org/officeDocument/2006/relationships/image" Target="../media/image3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3" Type="http://schemas.openxmlformats.org/officeDocument/2006/relationships/image" Target="../media/image3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3" Type="http://schemas.openxmlformats.org/officeDocument/2006/relationships/image" Target="../media/image3.png"/><Relationship Id="rId4" Type="http://schemas.openxmlformats.org/officeDocument/2006/relationships/image" Target="../media/image8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eg"/><Relationship Id="rId3" Type="http://schemas.openxmlformats.org/officeDocument/2006/relationships/image" Target="../media/image9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gradFill flip="none" rotWithShape="1">
          <a:gsLst>
            <a:gs pos="0">
              <a:srgbClr val="F2F7FA"/>
            </a:gs>
            <a:gs pos="100000">
              <a:srgbClr val="CFF1F0"/>
            </a:gs>
          </a:gsLst>
          <a:lin ang="27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Freeform 3"/>
          <p:cNvSpPr/>
          <p:nvPr/>
        </p:nvSpPr>
        <p:spPr>
          <a:xfrm>
            <a:off x="1028700" y="1028700"/>
            <a:ext cx="8115300" cy="82296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819" y="0"/>
                </a:moveTo>
                <a:lnTo>
                  <a:pt x="20781" y="0"/>
                </a:lnTo>
                <a:cubicBezTo>
                  <a:pt x="20998" y="0"/>
                  <a:pt x="21206" y="85"/>
                  <a:pt x="21360" y="237"/>
                </a:cubicBezTo>
                <a:cubicBezTo>
                  <a:pt x="21514" y="388"/>
                  <a:pt x="21600" y="594"/>
                  <a:pt x="21600" y="808"/>
                </a:cubicBezTo>
                <a:lnTo>
                  <a:pt x="21600" y="20792"/>
                </a:lnTo>
                <a:cubicBezTo>
                  <a:pt x="21600" y="21006"/>
                  <a:pt x="21514" y="21212"/>
                  <a:pt x="21360" y="21363"/>
                </a:cubicBezTo>
                <a:cubicBezTo>
                  <a:pt x="21206" y="21515"/>
                  <a:pt x="20998" y="21600"/>
                  <a:pt x="20781" y="21600"/>
                </a:cubicBezTo>
                <a:lnTo>
                  <a:pt x="819" y="21600"/>
                </a:lnTo>
                <a:cubicBezTo>
                  <a:pt x="602" y="21600"/>
                  <a:pt x="394" y="21515"/>
                  <a:pt x="240" y="21363"/>
                </a:cubicBezTo>
                <a:cubicBezTo>
                  <a:pt x="86" y="21212"/>
                  <a:pt x="0" y="21006"/>
                  <a:pt x="0" y="20792"/>
                </a:cubicBezTo>
                <a:lnTo>
                  <a:pt x="0" y="808"/>
                </a:lnTo>
                <a:cubicBezTo>
                  <a:pt x="0" y="594"/>
                  <a:pt x="86" y="388"/>
                  <a:pt x="240" y="237"/>
                </a:cubicBezTo>
                <a:cubicBezTo>
                  <a:pt x="394" y="85"/>
                  <a:pt x="602" y="0"/>
                  <a:pt x="819" y="0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95" name="Freeform 4"/>
          <p:cNvSpPr/>
          <p:nvPr/>
        </p:nvSpPr>
        <p:spPr>
          <a:xfrm>
            <a:off x="14080762" y="-1185140"/>
            <a:ext cx="5863273" cy="5767997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96" name="Freeform 5"/>
          <p:cNvSpPr/>
          <p:nvPr/>
        </p:nvSpPr>
        <p:spPr>
          <a:xfrm>
            <a:off x="0" y="-1"/>
            <a:ext cx="18288000" cy="11235692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97" name="TextBox 6"/>
          <p:cNvSpPr txBox="1"/>
          <p:nvPr/>
        </p:nvSpPr>
        <p:spPr>
          <a:xfrm>
            <a:off x="4778585" y="5562215"/>
            <a:ext cx="8730830" cy="179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algn="ctr">
              <a:lnSpc>
                <a:spcPts val="4900"/>
              </a:lnSpc>
              <a:defRPr sz="5300">
                <a:solidFill>
                  <a:srgbClr val="FFFFFF"/>
                </a:solidFill>
                <a:latin typeface="Fredoka"/>
                <a:ea typeface="Fredoka"/>
                <a:cs typeface="Fredoka"/>
                <a:sym typeface="Fredoka"/>
              </a:defRPr>
            </a:pPr>
            <a:r>
              <a:t>TEAM8_PYMASTER</a:t>
            </a:r>
          </a:p>
          <a:p>
            <a:pPr algn="ctr">
              <a:lnSpc>
                <a:spcPts val="4900"/>
              </a:lnSpc>
            </a:pPr>
          </a:p>
        </p:txBody>
      </p:sp>
      <p:sp>
        <p:nvSpPr>
          <p:cNvPr id="98" name="TextBox 7"/>
          <p:cNvSpPr txBox="1"/>
          <p:nvPr/>
        </p:nvSpPr>
        <p:spPr>
          <a:xfrm>
            <a:off x="1028700" y="904874"/>
            <a:ext cx="16230600" cy="31762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9000"/>
              </a:lnSpc>
              <a:defRPr sz="6400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</a:defRPr>
            </a:lvl1pPr>
          </a:lstStyle>
          <a:p>
            <a:pPr/>
            <a:r>
              <a:t>Turning COVID-19 Data into Actionable Insights</a:t>
            </a:r>
          </a:p>
        </p:txBody>
      </p:sp>
      <p:sp>
        <p:nvSpPr>
          <p:cNvPr id="99" name="TextBox 8"/>
          <p:cNvSpPr txBox="1"/>
          <p:nvPr/>
        </p:nvSpPr>
        <p:spPr>
          <a:xfrm>
            <a:off x="1878980" y="3015267"/>
            <a:ext cx="14530040" cy="16688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algn="ctr">
              <a:lnSpc>
                <a:spcPts val="6700"/>
              </a:lnSpc>
              <a:defRPr sz="4700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</a:defRPr>
            </a:pPr>
            <a:r>
              <a:t>A Data-Driven Exploration Using the</a:t>
            </a:r>
            <a:r>
              <a:rPr>
                <a:gradFill flip="none" rotWithShape="1">
                  <a:gsLst>
                    <a:gs pos="0">
                      <a:srgbClr val="020070"/>
                    </a:gs>
                    <a:gs pos="100000">
                      <a:srgbClr val="000640"/>
                    </a:gs>
                  </a:gsLst>
                  <a:path path="circle">
                    <a:fillToRect l="37721" t="-19636" r="62278" b="119636"/>
                  </a:path>
                </a:gradFill>
              </a:rPr>
              <a:t> </a:t>
            </a:r>
            <a:r>
              <a:t>Flatten_Covid19_Dataset</a:t>
            </a:r>
          </a:p>
        </p:txBody>
      </p:sp>
      <p:sp>
        <p:nvSpPr>
          <p:cNvPr id="100" name="TextBox 9"/>
          <p:cNvSpPr txBox="1"/>
          <p:nvPr/>
        </p:nvSpPr>
        <p:spPr>
          <a:xfrm>
            <a:off x="4778585" y="4537090"/>
            <a:ext cx="8115301" cy="817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6700"/>
              </a:lnSpc>
              <a:defRPr sz="4700">
                <a:solidFill>
                  <a:srgbClr val="FFFFFF"/>
                </a:solidFill>
                <a:latin typeface="MediaPro Heavy Condensed"/>
                <a:ea typeface="MediaPro Heavy Condensed"/>
                <a:cs typeface="MediaPro Heavy Condensed"/>
                <a:sym typeface="MediaPro Heavy Condensed"/>
              </a:defRPr>
            </a:lvl1pPr>
          </a:lstStyle>
          <a:p>
            <a:pPr/>
            <a:r>
              <a:t>By</a:t>
            </a:r>
          </a:p>
        </p:txBody>
      </p:sp>
      <p:sp>
        <p:nvSpPr>
          <p:cNvPr id="101" name="TextBox 10"/>
          <p:cNvSpPr txBox="1"/>
          <p:nvPr/>
        </p:nvSpPr>
        <p:spPr>
          <a:xfrm>
            <a:off x="7152064" y="6175057"/>
            <a:ext cx="3368343" cy="5739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4700"/>
              </a:lnSpc>
              <a:defRPr sz="3300">
                <a:solidFill>
                  <a:srgbClr val="FFFFFF"/>
                </a:solidFill>
                <a:latin typeface="Carter One"/>
                <a:ea typeface="Carter One"/>
                <a:cs typeface="Carter One"/>
                <a:sym typeface="Carter One"/>
              </a:defRPr>
            </a:lvl1pPr>
          </a:lstStyle>
          <a:p>
            <a:pPr/>
            <a:r>
              <a:t>Team Members</a:t>
            </a:r>
          </a:p>
        </p:txBody>
      </p:sp>
      <p:sp>
        <p:nvSpPr>
          <p:cNvPr id="102" name="TextBox 11"/>
          <p:cNvSpPr txBox="1"/>
          <p:nvPr/>
        </p:nvSpPr>
        <p:spPr>
          <a:xfrm>
            <a:off x="7152064" y="6688773"/>
            <a:ext cx="4865740" cy="35191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lvl="1" marL="734059" indent="-367029">
              <a:lnSpc>
                <a:spcPts val="4700"/>
              </a:lnSpc>
              <a:buSzPct val="100000"/>
              <a:buAutoNum type="arabicPeriod" startAt="1"/>
              <a:defRPr sz="3300">
                <a:solidFill>
                  <a:srgbClr val="FFFFFF"/>
                </a:solidFill>
                <a:latin typeface="Carter One"/>
                <a:ea typeface="Carter One"/>
                <a:cs typeface="Carter One"/>
                <a:sym typeface="Carter One"/>
              </a:defRPr>
            </a:pPr>
            <a:r>
              <a:t>Neetu</a:t>
            </a:r>
          </a:p>
          <a:p>
            <a:pPr lvl="1" marL="734059" indent="-367029">
              <a:lnSpc>
                <a:spcPts val="4700"/>
              </a:lnSpc>
              <a:buSzPct val="100000"/>
              <a:buAutoNum type="arabicPeriod" startAt="1"/>
              <a:defRPr sz="3300">
                <a:solidFill>
                  <a:srgbClr val="FFFFFF"/>
                </a:solidFill>
                <a:latin typeface="Carter One"/>
                <a:ea typeface="Carter One"/>
                <a:cs typeface="Carter One"/>
                <a:sym typeface="Carter One"/>
              </a:defRPr>
            </a:pPr>
            <a:r>
              <a:t>Elavarasi</a:t>
            </a:r>
          </a:p>
          <a:p>
            <a:pPr lvl="1" marL="734059" indent="-367029">
              <a:lnSpc>
                <a:spcPts val="4700"/>
              </a:lnSpc>
              <a:buSzPct val="100000"/>
              <a:buAutoNum type="arabicPeriod" startAt="1"/>
              <a:defRPr sz="3300">
                <a:solidFill>
                  <a:srgbClr val="FFFFFF"/>
                </a:solidFill>
                <a:latin typeface="Carter One"/>
                <a:ea typeface="Carter One"/>
                <a:cs typeface="Carter One"/>
                <a:sym typeface="Carter One"/>
              </a:defRPr>
            </a:pPr>
            <a:r>
              <a:t>Vipula</a:t>
            </a:r>
          </a:p>
          <a:p>
            <a:pPr lvl="1" marL="734059" indent="-367029">
              <a:lnSpc>
                <a:spcPts val="4700"/>
              </a:lnSpc>
              <a:buSzPct val="100000"/>
              <a:buAutoNum type="arabicPeriod" startAt="1"/>
              <a:defRPr sz="3300">
                <a:solidFill>
                  <a:srgbClr val="FFFFFF"/>
                </a:solidFill>
                <a:latin typeface="Carter One"/>
                <a:ea typeface="Carter One"/>
                <a:cs typeface="Carter One"/>
                <a:sym typeface="Carter One"/>
              </a:defRPr>
            </a:pPr>
            <a:r>
              <a:t>Subbulakshmi</a:t>
            </a:r>
          </a:p>
          <a:p>
            <a:pPr lvl="1" marL="734059" indent="-367029">
              <a:lnSpc>
                <a:spcPts val="4700"/>
              </a:lnSpc>
              <a:buSzPct val="100000"/>
              <a:buAutoNum type="arabicPeriod" startAt="1"/>
              <a:defRPr sz="3300">
                <a:solidFill>
                  <a:srgbClr val="FFFFFF"/>
                </a:solidFill>
                <a:latin typeface="Carter One"/>
                <a:ea typeface="Carter One"/>
                <a:cs typeface="Carter One"/>
                <a:sym typeface="Carter One"/>
              </a:defRPr>
            </a:pPr>
            <a:r>
              <a:t>Infanta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gradFill flip="none" rotWithShape="1">
          <a:gsLst>
            <a:gs pos="0">
              <a:srgbClr val="000640"/>
            </a:gs>
            <a:gs pos="100000">
              <a:srgbClr val="020070"/>
            </a:gs>
          </a:gsLst>
          <a:lin ang="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Freeform 6"/>
          <p:cNvSpPr/>
          <p:nvPr/>
        </p:nvSpPr>
        <p:spPr>
          <a:xfrm>
            <a:off x="13210308" y="5793909"/>
            <a:ext cx="5077693" cy="4310860"/>
          </a:xfrm>
          <a:prstGeom prst="rect">
            <a:avLst/>
          </a:prstGeom>
          <a:gradFill>
            <a:gsLst>
              <a:gs pos="0">
                <a:srgbClr val="00E8FF"/>
              </a:gs>
              <a:gs pos="100000">
                <a:srgbClr val="0076E4"/>
              </a:gs>
            </a:gsLst>
            <a:lin ang="5400000"/>
          </a:gra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05" name="Freeform 9"/>
          <p:cNvSpPr/>
          <p:nvPr/>
        </p:nvSpPr>
        <p:spPr>
          <a:xfrm>
            <a:off x="13210308" y="6197903"/>
            <a:ext cx="4048993" cy="416735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06" name="Freeform 10"/>
          <p:cNvSpPr/>
          <p:nvPr/>
        </p:nvSpPr>
        <p:spPr>
          <a:xfrm rot="8831280">
            <a:off x="-2149749" y="2740943"/>
            <a:ext cx="4001809" cy="400181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07" name="AutoShape 11"/>
          <p:cNvSpPr/>
          <p:nvPr/>
        </p:nvSpPr>
        <p:spPr>
          <a:xfrm>
            <a:off x="1028683" y="9272586"/>
            <a:ext cx="16230601" cy="19051"/>
          </a:xfrm>
          <a:prstGeom prst="line">
            <a:avLst/>
          </a:prstGeom>
          <a:ln w="19050">
            <a:solidFill>
              <a:srgbClr val="FFFFFF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08" name="Freeform 12"/>
          <p:cNvSpPr/>
          <p:nvPr/>
        </p:nvSpPr>
        <p:spPr>
          <a:xfrm rot="19713212">
            <a:off x="16349986" y="3679480"/>
            <a:ext cx="4464077" cy="4464076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09" name="TextBox 14"/>
          <p:cNvSpPr txBox="1"/>
          <p:nvPr/>
        </p:nvSpPr>
        <p:spPr>
          <a:xfrm>
            <a:off x="1399784" y="517587"/>
            <a:ext cx="6007299" cy="6988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5700"/>
              </a:lnSpc>
              <a:defRPr sz="4100">
                <a:solidFill>
                  <a:srgbClr val="00FFF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</a:lstStyle>
          <a:p>
            <a:pPr/>
            <a:r>
              <a:t>PROJECT OVERVIEW</a:t>
            </a:r>
          </a:p>
        </p:txBody>
      </p:sp>
      <p:sp>
        <p:nvSpPr>
          <p:cNvPr id="110" name="TextBox 15"/>
          <p:cNvSpPr txBox="1"/>
          <p:nvPr/>
        </p:nvSpPr>
        <p:spPr>
          <a:xfrm>
            <a:off x="1472956" y="2405258"/>
            <a:ext cx="14559710" cy="29324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4800"/>
              </a:lnSpc>
              <a:defRPr sz="34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</a:lstStyle>
          <a:p>
            <a:pPr/>
            <a:r>
              <a:t>To analyze the Flatten_Covid19_Dataset to uncover meaningful patterns between symptoms, demographics, medical conditions, and COVID-19 positivity, enabling early risk identification and data-driven public health decisions.</a:t>
            </a:r>
          </a:p>
        </p:txBody>
      </p:sp>
      <p:sp>
        <p:nvSpPr>
          <p:cNvPr id="111" name="TextBox 16"/>
          <p:cNvSpPr txBox="1"/>
          <p:nvPr/>
        </p:nvSpPr>
        <p:spPr>
          <a:xfrm>
            <a:off x="1342485" y="1477662"/>
            <a:ext cx="1238152" cy="659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5400"/>
              </a:lnSpc>
              <a:defRPr sz="380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</a:lstStyle>
          <a:p>
            <a:pPr/>
            <a:r>
              <a:t>Goal</a:t>
            </a:r>
          </a:p>
        </p:txBody>
      </p:sp>
      <p:sp>
        <p:nvSpPr>
          <p:cNvPr id="112" name="TextBox 17"/>
          <p:cNvSpPr txBox="1"/>
          <p:nvPr/>
        </p:nvSpPr>
        <p:spPr>
          <a:xfrm>
            <a:off x="1472956" y="4731053"/>
            <a:ext cx="2884092" cy="11315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4700"/>
              </a:lnSpc>
              <a:defRPr sz="3300">
                <a:solidFill>
                  <a:srgbClr val="FFFFFF"/>
                </a:solidFill>
                <a:latin typeface="Carter One"/>
                <a:ea typeface="Carter One"/>
                <a:cs typeface="Carter One"/>
                <a:sym typeface="Carter One"/>
              </a:defRPr>
            </a:lvl1pPr>
          </a:lstStyle>
          <a:p>
            <a:pPr/>
            <a:r>
              <a:t>Data Sources:</a:t>
            </a:r>
          </a:p>
        </p:txBody>
      </p:sp>
      <p:sp>
        <p:nvSpPr>
          <p:cNvPr id="113" name="TextBox 18"/>
          <p:cNvSpPr txBox="1"/>
          <p:nvPr/>
        </p:nvSpPr>
        <p:spPr>
          <a:xfrm>
            <a:off x="1588826" y="5727234"/>
            <a:ext cx="2056508" cy="176770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algn="ctr">
              <a:lnSpc>
                <a:spcPts val="4700"/>
              </a:lnSpc>
              <a:defRPr sz="3300">
                <a:solidFill>
                  <a:srgbClr val="FFFFFF"/>
                </a:solidFill>
                <a:latin typeface="Carter One"/>
                <a:ea typeface="Carter One"/>
                <a:cs typeface="Carter One"/>
                <a:sym typeface="Carter One"/>
              </a:defRPr>
            </a:pPr>
            <a:r>
              <a:t>schema_1</a:t>
            </a:r>
          </a:p>
          <a:p>
            <a:pPr algn="ctr">
              <a:lnSpc>
                <a:spcPts val="4700"/>
              </a:lnSpc>
              <a:defRPr sz="3300">
                <a:solidFill>
                  <a:srgbClr val="FFFFFF"/>
                </a:solidFill>
                <a:latin typeface="Carter One"/>
                <a:ea typeface="Carter One"/>
                <a:cs typeface="Carter One"/>
                <a:sym typeface="Carter One"/>
              </a:defRPr>
            </a:pPr>
            <a:r>
              <a:t>schema_2</a:t>
            </a:r>
          </a:p>
          <a:p>
            <a:pPr algn="ctr">
              <a:lnSpc>
                <a:spcPts val="4700"/>
              </a:lnSpc>
              <a:defRPr sz="3300">
                <a:solidFill>
                  <a:srgbClr val="FFFFFF"/>
                </a:solidFill>
                <a:latin typeface="Carter One"/>
                <a:ea typeface="Carter One"/>
                <a:cs typeface="Carter One"/>
                <a:sym typeface="Carter One"/>
              </a:defRPr>
            </a:pPr>
            <a:r>
              <a:t>schema_3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Freeform 2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grpSp>
        <p:nvGrpSpPr>
          <p:cNvPr id="118" name="Group 3"/>
          <p:cNvGrpSpPr/>
          <p:nvPr/>
        </p:nvGrpSpPr>
        <p:grpSpPr>
          <a:xfrm>
            <a:off x="0" y="0"/>
            <a:ext cx="18288000" cy="10287001"/>
            <a:chOff x="0" y="0"/>
            <a:chExt cx="18288000" cy="10287000"/>
          </a:xfrm>
        </p:grpSpPr>
        <p:sp>
          <p:nvSpPr>
            <p:cNvPr id="116" name="Freeform 4"/>
            <p:cNvSpPr/>
            <p:nvPr/>
          </p:nvSpPr>
          <p:spPr>
            <a:xfrm>
              <a:off x="0" y="0"/>
              <a:ext cx="18287996" cy="10287001"/>
            </a:xfrm>
            <a:prstGeom prst="rect">
              <a:avLst/>
            </a:prstGeom>
            <a:gradFill flip="none" rotWithShape="1">
              <a:gsLst>
                <a:gs pos="0">
                  <a:srgbClr val="020070">
                    <a:alpha val="67000"/>
                  </a:srgbClr>
                </a:gs>
                <a:gs pos="100000">
                  <a:srgbClr val="000640">
                    <a:alpha val="67000"/>
                  </a:srgbClr>
                </a:gs>
              </a:gsLst>
              <a:path path="circle">
                <a:fillToRect l="37721" t="-19636" r="62278" b="119636"/>
              </a:path>
            </a:gra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17" name="TextBox 5"/>
            <p:cNvSpPr txBox="1"/>
            <p:nvPr/>
          </p:nvSpPr>
          <p:spPr>
            <a:xfrm>
              <a:off x="0" y="4696902"/>
              <a:ext cx="18288000" cy="74853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 algn="ctr">
                <a:lnSpc>
                  <a:spcPts val="2600"/>
                </a:lnSpc>
                <a:defRPr>
                  <a:solidFill>
                    <a:srgbClr val="000000">
                      <a:alpha val="66667"/>
                    </a:srgbClr>
                  </a:solidFill>
                  <a:latin typeface="Canva Sans"/>
                  <a:ea typeface="Canva Sans"/>
                  <a:cs typeface="Canva Sans"/>
                  <a:sym typeface="Canva Sans"/>
                </a:defRPr>
              </a:pPr>
              <a:r>
                <a:t>t</a:t>
              </a:r>
            </a:p>
            <a:p>
              <a:pPr algn="ctr">
                <a:lnSpc>
                  <a:spcPts val="2600"/>
                </a:lnSpc>
                <a:defRPr>
                  <a:solidFill>
                    <a:srgbClr val="000000">
                      <a:alpha val="66667"/>
                    </a:srgbClr>
                  </a:solidFill>
                  <a:latin typeface="Canva Sans"/>
                  <a:ea typeface="Canva Sans"/>
                  <a:cs typeface="Canva Sans"/>
                  <a:sym typeface="Canva Sans"/>
                </a:defRPr>
              </a:pPr>
              <a:r>
                <a:t>tt</a:t>
              </a:r>
            </a:p>
          </p:txBody>
        </p:sp>
      </p:grpSp>
      <p:sp>
        <p:nvSpPr>
          <p:cNvPr id="119" name="AutoShape 10"/>
          <p:cNvSpPr/>
          <p:nvPr/>
        </p:nvSpPr>
        <p:spPr>
          <a:xfrm>
            <a:off x="1028683" y="9272586"/>
            <a:ext cx="16230601" cy="19051"/>
          </a:xfrm>
          <a:prstGeom prst="line">
            <a:avLst/>
          </a:prstGeom>
          <a:ln w="19050">
            <a:solidFill>
              <a:srgbClr val="FFFFFF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20" name="TextBox 11"/>
          <p:cNvSpPr txBox="1"/>
          <p:nvPr/>
        </p:nvSpPr>
        <p:spPr>
          <a:xfrm>
            <a:off x="1028683" y="591680"/>
            <a:ext cx="7452022" cy="6727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5500"/>
              </a:lnSpc>
              <a:defRPr spc="7" sz="3900">
                <a:solidFill>
                  <a:srgbClr val="00FFF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</a:lstStyle>
          <a:p>
            <a:pPr/>
            <a:r>
              <a:t>Git &amp; GitHub Collaboration</a:t>
            </a:r>
          </a:p>
        </p:txBody>
      </p:sp>
      <p:sp>
        <p:nvSpPr>
          <p:cNvPr id="121" name="TextBox 12"/>
          <p:cNvSpPr txBox="1"/>
          <p:nvPr/>
        </p:nvSpPr>
        <p:spPr>
          <a:xfrm>
            <a:off x="941958" y="1409480"/>
            <a:ext cx="16404083" cy="12261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algn="ctr">
              <a:lnSpc>
                <a:spcPts val="2600"/>
              </a:lnSpc>
            </a:pPr>
          </a:p>
          <a:p>
            <a:pPr>
              <a:lnSpc>
                <a:spcPts val="3600"/>
              </a:lnSpc>
              <a:defRPr spc="5" sz="2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pPr>
            <a:r>
              <a:t> Git and GitHub were used for version control, collaboration, and code management, ensuring a structured and transparent team workflow.</a:t>
            </a:r>
          </a:p>
        </p:txBody>
      </p:sp>
      <p:sp>
        <p:nvSpPr>
          <p:cNvPr id="122" name="TextBox 13"/>
          <p:cNvSpPr txBox="1"/>
          <p:nvPr/>
        </p:nvSpPr>
        <p:spPr>
          <a:xfrm>
            <a:off x="898588" y="2781080"/>
            <a:ext cx="16490824" cy="52590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3200"/>
              </a:lnSpc>
              <a:defRPr b="1" spc="4" sz="2300">
                <a:solidFill>
                  <a:srgbClr val="00FFFF"/>
                </a:solidFill>
                <a:latin typeface="Poppins Bold"/>
                <a:ea typeface="Poppins Bold"/>
                <a:cs typeface="Poppins Bold"/>
                <a:sym typeface="Poppins Bold"/>
              </a:defRPr>
            </a:pPr>
            <a:r>
              <a:t>How We Used GitHub</a:t>
            </a:r>
          </a:p>
          <a:p>
            <a:pPr lvl="1" marL="500006" indent="-250003">
              <a:lnSpc>
                <a:spcPts val="3200"/>
              </a:lnSpc>
              <a:buSzPct val="100000"/>
              <a:buFont typeface="Arial"/>
              <a:buChar char="•"/>
              <a:defRPr spc="4" sz="23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pPr>
            <a:r>
              <a:t>Centralized Repository: Maintained a single GitHub repository to store datasets, notebooks, scripts, and documentation.</a:t>
            </a:r>
          </a:p>
          <a:p>
            <a:pPr lvl="1" marL="500006" indent="-250003">
              <a:lnSpc>
                <a:spcPts val="3200"/>
              </a:lnSpc>
              <a:buSzPct val="100000"/>
              <a:buFont typeface="Arial"/>
              <a:buChar char="•"/>
              <a:defRPr spc="4" sz="23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pPr>
            <a:r>
              <a:t>Version Control: Tracked all code changes through commits, enabling easy rollback and progress monitoring.</a:t>
            </a:r>
          </a:p>
          <a:p>
            <a:pPr lvl="1" marL="500006" indent="-250003">
              <a:lnSpc>
                <a:spcPts val="3200"/>
              </a:lnSpc>
              <a:buSzPct val="100000"/>
              <a:buFont typeface="Arial"/>
              <a:buChar char="•"/>
              <a:defRPr spc="4" sz="23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pPr>
            <a:r>
              <a:t>Team Collaboration: Each team member cloned the repository locally and contributed through regular commits.</a:t>
            </a:r>
          </a:p>
          <a:p>
            <a:pPr lvl="1" marL="500006" indent="-250003">
              <a:lnSpc>
                <a:spcPts val="3200"/>
              </a:lnSpc>
              <a:buSzPct val="100000"/>
              <a:buFont typeface="Arial"/>
              <a:buChar char="•"/>
              <a:defRPr spc="4" sz="23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pPr>
            <a:r>
              <a:t>Commit Quality: Used meaningful commit messages to clearly document changes and improvements.</a:t>
            </a:r>
          </a:p>
          <a:p>
            <a:pPr lvl="1" marL="500006" indent="-250003">
              <a:lnSpc>
                <a:spcPts val="3200"/>
              </a:lnSpc>
              <a:buSzPct val="100000"/>
              <a:buFont typeface="Arial"/>
              <a:buChar char="•"/>
              <a:defRPr spc="4" sz="23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pPr>
            <a:r>
              <a:t>Conflict Management: Git ensured safe merging of parallel work without overwriting teammates’ contributions.</a:t>
            </a:r>
          </a:p>
          <a:p>
            <a:pPr>
              <a:lnSpc>
                <a:spcPts val="3200"/>
              </a:lnSpc>
              <a:defRPr spc="4" sz="23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pPr>
            <a:r>
              <a:t>🔹</a:t>
            </a:r>
            <a:r>
              <a:rPr b="1">
                <a:solidFill>
                  <a:srgbClr val="00FFFF"/>
                </a:solidFill>
                <a:latin typeface="Poppins Bold"/>
                <a:ea typeface="Poppins Bold"/>
                <a:cs typeface="Poppins Bold"/>
                <a:sym typeface="Poppins Bold"/>
              </a:rPr>
              <a:t> Workflow Followed</a:t>
            </a:r>
            <a:endParaRPr b="1">
              <a:solidFill>
                <a:srgbClr val="00FFFF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lvl="1" marL="500006" indent="-250003">
              <a:lnSpc>
                <a:spcPts val="3200"/>
              </a:lnSpc>
              <a:buSzPct val="100000"/>
              <a:buAutoNum type="arabicPeriod" startAt="1"/>
              <a:defRPr spc="4" sz="23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pPr>
            <a:r>
              <a:t>Install Git / GitHub Desktop</a:t>
            </a:r>
          </a:p>
          <a:p>
            <a:pPr lvl="1" marL="500006" indent="-250003">
              <a:lnSpc>
                <a:spcPts val="3200"/>
              </a:lnSpc>
              <a:buSzPct val="100000"/>
              <a:buAutoNum type="arabicPeriod" startAt="1"/>
              <a:defRPr spc="4" sz="23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pPr>
            <a:r>
              <a:t>Clone the shared repository locally</a:t>
            </a:r>
          </a:p>
          <a:p>
            <a:pPr lvl="1" marL="500006" indent="-250003">
              <a:lnSpc>
                <a:spcPts val="3200"/>
              </a:lnSpc>
              <a:buSzPct val="100000"/>
              <a:buAutoNum type="arabicPeriod" startAt="1"/>
              <a:defRPr spc="4" sz="23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pPr>
            <a:r>
              <a:t>Work on assigned tasks</a:t>
            </a:r>
          </a:p>
          <a:p>
            <a:pPr lvl="1" marL="500006" indent="-250003">
              <a:lnSpc>
                <a:spcPts val="3200"/>
              </a:lnSpc>
              <a:buSzPct val="100000"/>
              <a:buAutoNum type="arabicPeriod" startAt="1"/>
              <a:defRPr spc="4" sz="23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pPr>
            <a:r>
              <a:t>Commit changes with clear messages</a:t>
            </a:r>
          </a:p>
          <a:p>
            <a:pPr lvl="1" marL="500006" indent="-250003">
              <a:lnSpc>
                <a:spcPts val="3200"/>
              </a:lnSpc>
              <a:buSzPct val="100000"/>
              <a:buAutoNum type="arabicPeriod" startAt="1"/>
              <a:defRPr spc="4" sz="23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pPr>
            <a:r>
              <a:t>Push updates to GitHub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gradFill flip="none" rotWithShape="1">
          <a:gsLst>
            <a:gs pos="0">
              <a:srgbClr val="020070"/>
            </a:gs>
            <a:gs pos="100000">
              <a:srgbClr val="000640"/>
            </a:gs>
          </a:gsLst>
          <a:path path="circle">
            <a:fillToRect l="50000" t="50000" r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AutoShape 5"/>
          <p:cNvSpPr/>
          <p:nvPr/>
        </p:nvSpPr>
        <p:spPr>
          <a:xfrm>
            <a:off x="1028683" y="9432314"/>
            <a:ext cx="16230601" cy="19051"/>
          </a:xfrm>
          <a:prstGeom prst="line">
            <a:avLst/>
          </a:prstGeom>
          <a:ln w="19050">
            <a:solidFill>
              <a:srgbClr val="FFFFFF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25" name="Freeform 7"/>
          <p:cNvSpPr/>
          <p:nvPr/>
        </p:nvSpPr>
        <p:spPr>
          <a:xfrm>
            <a:off x="15201900" y="2645732"/>
            <a:ext cx="3086100" cy="5269948"/>
          </a:xfrm>
          <a:prstGeom prst="rect">
            <a:avLst/>
          </a:prstGeom>
          <a:gradFill>
            <a:gsLst>
              <a:gs pos="0">
                <a:srgbClr val="00E8FF"/>
              </a:gs>
              <a:gs pos="100000">
                <a:srgbClr val="0076E4"/>
              </a:gs>
            </a:gsLst>
            <a:lin ang="5400000"/>
          </a:gra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26" name="Freeform 10"/>
          <p:cNvSpPr/>
          <p:nvPr/>
        </p:nvSpPr>
        <p:spPr>
          <a:xfrm>
            <a:off x="13548351" y="3128780"/>
            <a:ext cx="6393200" cy="5272549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27" name="Freeform 11"/>
          <p:cNvSpPr/>
          <p:nvPr/>
        </p:nvSpPr>
        <p:spPr>
          <a:xfrm>
            <a:off x="-3306818" y="1455108"/>
            <a:ext cx="4335518" cy="4114801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28" name="TextBox 13"/>
          <p:cNvSpPr txBox="1"/>
          <p:nvPr/>
        </p:nvSpPr>
        <p:spPr>
          <a:xfrm>
            <a:off x="1537648" y="1007751"/>
            <a:ext cx="4398809" cy="6727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5500"/>
              </a:lnSpc>
              <a:defRPr sz="3900">
                <a:solidFill>
                  <a:srgbClr val="00FFF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</a:lstStyle>
          <a:p>
            <a:pPr/>
            <a:r>
              <a:t>INTRODUCTION</a:t>
            </a:r>
          </a:p>
        </p:txBody>
      </p:sp>
      <p:sp>
        <p:nvSpPr>
          <p:cNvPr id="129" name="TextBox 14"/>
          <p:cNvSpPr txBox="1"/>
          <p:nvPr/>
        </p:nvSpPr>
        <p:spPr>
          <a:xfrm>
            <a:off x="1028683" y="2093094"/>
            <a:ext cx="13334725" cy="8022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lvl="1" marL="763868" indent="-381934">
              <a:lnSpc>
                <a:spcPts val="4900"/>
              </a:lnSpc>
              <a:buSzPct val="100000"/>
              <a:buFont typeface="Arial"/>
              <a:buChar char="•"/>
              <a:defRPr sz="35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pPr>
            <a:r>
              <a:t>Uses the Flatten_Covid19_Dataset, integrating testing outcomes, reported symptoms, demographics, and vulnerability indicators.</a:t>
            </a:r>
          </a:p>
          <a:p>
            <a:pPr lvl="1" marL="763868" indent="-381934">
              <a:lnSpc>
                <a:spcPts val="4900"/>
              </a:lnSpc>
              <a:buSzPct val="100000"/>
              <a:buFont typeface="Arial"/>
              <a:buChar char="•"/>
              <a:defRPr sz="35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pPr>
            <a:r>
              <a:t>Includes synchronized information on COVID test results, symptom presence, age groups, medical conditions, and exposure risk factors.</a:t>
            </a:r>
          </a:p>
          <a:p>
            <a:pPr lvl="1" marL="763868" indent="-381934">
              <a:lnSpc>
                <a:spcPts val="4900"/>
              </a:lnSpc>
              <a:buSzPct val="100000"/>
              <a:buFont typeface="Arial"/>
              <a:buChar char="•"/>
              <a:defRPr sz="35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pPr>
            <a:r>
              <a:t>Focuses on identifying high-risk symptom clusters associated with increased COVID-19 positivity.</a:t>
            </a:r>
          </a:p>
          <a:p>
            <a:pPr lvl="1" marL="763868" indent="-381934">
              <a:lnSpc>
                <a:spcPts val="4900"/>
              </a:lnSpc>
              <a:buSzPct val="100000"/>
              <a:buFont typeface="Arial"/>
              <a:buChar char="•"/>
              <a:defRPr sz="35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pPr>
            <a:r>
              <a:t>Evaluates how demographic and health factors influence infection likelihood and severity.</a:t>
            </a:r>
          </a:p>
          <a:p>
            <a:pPr lvl="1" marL="763868" indent="-381934">
              <a:lnSpc>
                <a:spcPts val="4900"/>
              </a:lnSpc>
              <a:buSzPct val="100000"/>
              <a:buFont typeface="Arial"/>
              <a:buChar char="•"/>
              <a:defRPr sz="35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pPr>
            <a:r>
              <a:t>Aims to support early testing prioritization, targeted interventions, and data-driven public health decision-making.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gradFill flip="none" rotWithShape="1">
          <a:gsLst>
            <a:gs pos="0">
              <a:srgbClr val="020070"/>
            </a:gs>
            <a:gs pos="100000">
              <a:srgbClr val="000640"/>
            </a:gs>
          </a:gsLst>
          <a:path path="circle">
            <a:fillToRect l="50000" t="50000" r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AutoShape 5"/>
          <p:cNvSpPr/>
          <p:nvPr/>
        </p:nvSpPr>
        <p:spPr>
          <a:xfrm>
            <a:off x="1028683" y="9272586"/>
            <a:ext cx="16230601" cy="19051"/>
          </a:xfrm>
          <a:prstGeom prst="line">
            <a:avLst/>
          </a:prstGeom>
          <a:ln w="19050">
            <a:solidFill>
              <a:srgbClr val="FFFFFF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32" name="Freeform 6"/>
          <p:cNvSpPr/>
          <p:nvPr/>
        </p:nvSpPr>
        <p:spPr>
          <a:xfrm>
            <a:off x="13179896" y="2396663"/>
            <a:ext cx="5919399" cy="5704149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33" name="TextBox 8"/>
          <p:cNvSpPr txBox="1"/>
          <p:nvPr/>
        </p:nvSpPr>
        <p:spPr>
          <a:xfrm>
            <a:off x="666269" y="933450"/>
            <a:ext cx="14119932" cy="83604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5700"/>
              </a:lnSpc>
            </a:pPr>
          </a:p>
          <a:p>
            <a:pPr lvl="1" marL="755640" indent="-377820">
              <a:lnSpc>
                <a:spcPts val="4800"/>
              </a:lnSpc>
              <a:buSzPct val="100000"/>
              <a:buFont typeface="Arial"/>
              <a:buChar char="•"/>
              <a:defRPr spc="6" sz="34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pPr>
            <a:r>
              <a:t>Removed duplicate records and retained only the most recent test entry per individual.</a:t>
            </a:r>
          </a:p>
          <a:p>
            <a:pPr lvl="1" marL="755640" indent="-377820">
              <a:lnSpc>
                <a:spcPts val="4800"/>
              </a:lnSpc>
              <a:buSzPct val="100000"/>
              <a:buFont typeface="Arial"/>
              <a:buChar char="•"/>
              <a:defRPr spc="6" sz="34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pPr>
            <a:r>
              <a:t>Standardized column names, data types, and categorical values for consistency.</a:t>
            </a:r>
          </a:p>
          <a:p>
            <a:pPr lvl="1" marL="755640" indent="-377820">
              <a:lnSpc>
                <a:spcPts val="4800"/>
              </a:lnSpc>
              <a:buSzPct val="100000"/>
              <a:buFont typeface="Arial"/>
              <a:buChar char="•"/>
              <a:defRPr spc="6" sz="34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pPr>
            <a:r>
              <a:t>Handled missing and invalid values by applying logical imputation or exclusion where necessary.</a:t>
            </a:r>
          </a:p>
          <a:p>
            <a:pPr lvl="1" marL="755640" indent="-377820">
              <a:lnSpc>
                <a:spcPts val="4800"/>
              </a:lnSpc>
              <a:buSzPct val="100000"/>
              <a:buFont typeface="Arial"/>
              <a:buChar char="•"/>
              <a:defRPr spc="6" sz="34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pPr>
            <a:r>
              <a:t>Converted symptom indicators into binary features to enable accurate analysis.</a:t>
            </a:r>
          </a:p>
          <a:p>
            <a:pPr lvl="1" marL="755640" indent="-377820">
              <a:lnSpc>
                <a:spcPts val="4800"/>
              </a:lnSpc>
              <a:buSzPct val="100000"/>
              <a:buFont typeface="Arial"/>
              <a:buChar char="•"/>
              <a:defRPr spc="6" sz="34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pPr>
            <a:r>
              <a:t>Merged multiple data schemas (symptoms, testing, demographics) using common identifiers.</a:t>
            </a:r>
          </a:p>
          <a:p>
            <a:pPr lvl="1" marL="755640" indent="-377820">
              <a:lnSpc>
                <a:spcPts val="4800"/>
              </a:lnSpc>
              <a:buSzPct val="100000"/>
              <a:buFont typeface="Arial"/>
              <a:buChar char="•"/>
              <a:defRPr spc="6" sz="34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pPr>
            <a:r>
              <a:t>Filtered out incomplete or inconsistent records to ensure data reliability and integrity.</a:t>
            </a:r>
          </a:p>
        </p:txBody>
      </p:sp>
      <p:sp>
        <p:nvSpPr>
          <p:cNvPr id="134" name="TextBox 9"/>
          <p:cNvSpPr txBox="1"/>
          <p:nvPr/>
        </p:nvSpPr>
        <p:spPr>
          <a:xfrm>
            <a:off x="1028700" y="529506"/>
            <a:ext cx="8554929" cy="7322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6000"/>
              </a:lnSpc>
              <a:defRPr spc="8" sz="4200">
                <a:solidFill>
                  <a:srgbClr val="00FFF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</a:lstStyle>
          <a:p>
            <a:pPr/>
            <a:r>
              <a:t>Data Cleaning &amp; Preparation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gradFill flip="none" rotWithShape="1">
          <a:gsLst>
            <a:gs pos="0">
              <a:srgbClr val="000640"/>
            </a:gs>
            <a:gs pos="100000">
              <a:srgbClr val="020070"/>
            </a:gs>
          </a:gsLst>
          <a:lin ang="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AutoShape 5"/>
          <p:cNvSpPr/>
          <p:nvPr/>
        </p:nvSpPr>
        <p:spPr>
          <a:xfrm>
            <a:off x="1028683" y="9272586"/>
            <a:ext cx="16230601" cy="19051"/>
          </a:xfrm>
          <a:prstGeom prst="line">
            <a:avLst/>
          </a:prstGeom>
          <a:ln w="19050">
            <a:solidFill>
              <a:srgbClr val="FFFFFF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37" name="TextBox 7"/>
          <p:cNvSpPr txBox="1"/>
          <p:nvPr/>
        </p:nvSpPr>
        <p:spPr>
          <a:xfrm>
            <a:off x="1028683" y="254494"/>
            <a:ext cx="6145567" cy="7090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5800"/>
              </a:lnSpc>
              <a:defRPr spc="8" sz="4100">
                <a:solidFill>
                  <a:srgbClr val="00FFF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</a:lstStyle>
          <a:p>
            <a:pPr/>
            <a:r>
              <a:t>Descriptive Analysis</a:t>
            </a:r>
          </a:p>
        </p:txBody>
      </p:sp>
      <p:sp>
        <p:nvSpPr>
          <p:cNvPr id="138" name="TextBox 8"/>
          <p:cNvSpPr txBox="1"/>
          <p:nvPr/>
        </p:nvSpPr>
        <p:spPr>
          <a:xfrm>
            <a:off x="1028683" y="942974"/>
            <a:ext cx="16230601" cy="10963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4400"/>
              </a:lnSpc>
              <a:defRPr spc="6" sz="3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pPr>
            <a:r>
              <a:t> How did the reporting volume change from April to July?</a:t>
            </a:r>
          </a:p>
          <a:p>
            <a:pPr>
              <a:lnSpc>
                <a:spcPts val="4400"/>
              </a:lnSpc>
              <a:defRPr spc="6" sz="3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pPr>
            <a:r>
              <a:t> </a:t>
            </a:r>
          </a:p>
        </p:txBody>
      </p:sp>
      <p:sp>
        <p:nvSpPr>
          <p:cNvPr id="139" name="Freeform 10"/>
          <p:cNvSpPr/>
          <p:nvPr/>
        </p:nvSpPr>
        <p:spPr>
          <a:xfrm>
            <a:off x="11013254" y="3702575"/>
            <a:ext cx="3658017" cy="5386735"/>
          </a:xfrm>
          <a:prstGeom prst="rect">
            <a:avLst/>
          </a:prstGeom>
          <a:gradFill>
            <a:gsLst>
              <a:gs pos="0">
                <a:srgbClr val="00E8FF"/>
              </a:gs>
              <a:gs pos="100000">
                <a:srgbClr val="0076E4"/>
              </a:gs>
            </a:gsLst>
            <a:lin ang="5400000"/>
          </a:gra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40" name="Freeform 12"/>
          <p:cNvSpPr/>
          <p:nvPr/>
        </p:nvSpPr>
        <p:spPr>
          <a:xfrm>
            <a:off x="11442047" y="3908812"/>
            <a:ext cx="6458449" cy="5175222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41" name="TextBox 13"/>
          <p:cNvSpPr txBox="1"/>
          <p:nvPr/>
        </p:nvSpPr>
        <p:spPr>
          <a:xfrm>
            <a:off x="963667" y="2168923"/>
            <a:ext cx="10413366" cy="56019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3700"/>
              </a:lnSpc>
            </a:pPr>
          </a:p>
          <a:p>
            <a:pPr lvl="1" marL="571930" indent="-285965">
              <a:lnSpc>
                <a:spcPts val="3700"/>
              </a:lnSpc>
              <a:buSzPct val="100000"/>
              <a:buFont typeface="Arial"/>
              <a:buChar char="•"/>
              <a:defRPr spc="5" sz="26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pPr>
            <a:r>
              <a:t>Interpretation (Survey Fatigue):</a:t>
            </a:r>
          </a:p>
          <a:p>
            <a:pPr lvl="1" marL="571930" indent="-285965">
              <a:lnSpc>
                <a:spcPts val="3700"/>
              </a:lnSpc>
              <a:buSzPct val="100000"/>
              <a:buFont typeface="Arial"/>
              <a:buChar char="•"/>
              <a:defRPr spc="5" sz="26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pPr>
            <a:r>
              <a:t> The steep and continuous decrease suggests survey fatigue, where users gradually stopped reporting over time.</a:t>
            </a:r>
          </a:p>
          <a:p>
            <a:pPr lvl="1" marL="571930" indent="-285965">
              <a:lnSpc>
                <a:spcPts val="3700"/>
              </a:lnSpc>
              <a:buSzPct val="100000"/>
              <a:buFont typeface="Arial"/>
              <a:buChar char="•"/>
              <a:defRPr spc="5" sz="26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pPr>
            <a:r>
              <a:t>Why This Matters:</a:t>
            </a:r>
          </a:p>
          <a:p>
            <a:pPr lvl="1" marL="571930" indent="-285965">
              <a:lnSpc>
                <a:spcPts val="3700"/>
              </a:lnSpc>
              <a:buSzPct val="100000"/>
              <a:buFont typeface="Arial"/>
              <a:buChar char="•"/>
              <a:defRPr spc="5" sz="26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pPr>
            <a:r>
              <a:t> If actual COVID cases were rising while reporting volume fell, the surveillance app’s ability to accurately track population-level trends weakened, potentially underestimating true case burden.</a:t>
            </a:r>
          </a:p>
          <a:p>
            <a:pPr lvl="1" marL="571930" indent="-285965">
              <a:lnSpc>
                <a:spcPts val="3700"/>
              </a:lnSpc>
              <a:buSzPct val="100000"/>
              <a:buFont typeface="Arial"/>
              <a:buChar char="•"/>
              <a:defRPr spc="5" sz="26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pPr>
            <a:r>
              <a:t>Implication:</a:t>
            </a:r>
          </a:p>
          <a:p>
            <a:pPr lvl="1" marL="571930" indent="-285965">
              <a:lnSpc>
                <a:spcPts val="3700"/>
              </a:lnSpc>
              <a:buSzPct val="100000"/>
              <a:buFont typeface="Arial"/>
              <a:buChar char="•"/>
              <a:defRPr spc="5" sz="26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pPr>
            <a:r>
              <a:t> Sustained engagement strategies are critical to maintain the effectiveness of digital health surveillance tools over long periods</a:t>
            </a:r>
          </a:p>
        </p:txBody>
      </p:sp>
      <p:sp>
        <p:nvSpPr>
          <p:cNvPr id="142" name="TextBox 14"/>
          <p:cNvSpPr txBox="1"/>
          <p:nvPr/>
        </p:nvSpPr>
        <p:spPr>
          <a:xfrm>
            <a:off x="963667" y="1618616"/>
            <a:ext cx="16936828" cy="895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lvl="1" marL="561335" indent="-280667">
              <a:lnSpc>
                <a:spcPts val="3600"/>
              </a:lnSpc>
              <a:buSzPct val="100000"/>
              <a:buFont typeface="Arial"/>
              <a:buChar char="•"/>
              <a:defRPr spc="5" sz="2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pPr>
            <a:r>
              <a:t>Reporting volume declined sharply from April to July, dropping from very high participation in April to minimal submissions by July.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gradFill flip="none" rotWithShape="1">
          <a:gsLst>
            <a:gs pos="0">
              <a:srgbClr val="020070"/>
            </a:gs>
            <a:gs pos="100000">
              <a:srgbClr val="000640"/>
            </a:gs>
          </a:gsLst>
          <a:path path="circle">
            <a:fillToRect l="50000" t="50000" r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AutoShape 5"/>
          <p:cNvSpPr/>
          <p:nvPr/>
        </p:nvSpPr>
        <p:spPr>
          <a:xfrm>
            <a:off x="1028683" y="9272586"/>
            <a:ext cx="16230601" cy="19051"/>
          </a:xfrm>
          <a:prstGeom prst="line">
            <a:avLst/>
          </a:prstGeom>
          <a:ln w="19050">
            <a:solidFill>
              <a:srgbClr val="FFFFFF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45" name="Freeform 7"/>
          <p:cNvSpPr/>
          <p:nvPr/>
        </p:nvSpPr>
        <p:spPr>
          <a:xfrm>
            <a:off x="9562171" y="3352780"/>
            <a:ext cx="3086101" cy="6161883"/>
          </a:xfrm>
          <a:prstGeom prst="rect">
            <a:avLst/>
          </a:prstGeom>
          <a:gradFill>
            <a:gsLst>
              <a:gs pos="0">
                <a:srgbClr val="00E8FF"/>
              </a:gs>
              <a:gs pos="100000">
                <a:srgbClr val="0076E4"/>
              </a:gs>
            </a:gsLst>
            <a:lin ang="5400000"/>
          </a:gra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46" name="Freeform 10"/>
          <p:cNvSpPr/>
          <p:nvPr/>
        </p:nvSpPr>
        <p:spPr>
          <a:xfrm>
            <a:off x="10043391" y="3572803"/>
            <a:ext cx="7831722" cy="5432438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47" name="Freeform 11"/>
          <p:cNvSpPr/>
          <p:nvPr/>
        </p:nvSpPr>
        <p:spPr>
          <a:xfrm>
            <a:off x="-3306818" y="1295381"/>
            <a:ext cx="4335518" cy="4114801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48" name="TextBox 13"/>
          <p:cNvSpPr txBox="1"/>
          <p:nvPr/>
        </p:nvSpPr>
        <p:spPr>
          <a:xfrm>
            <a:off x="1142269" y="309476"/>
            <a:ext cx="6188374" cy="13830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5800"/>
              </a:lnSpc>
              <a:defRPr spc="8" sz="4100">
                <a:solidFill>
                  <a:srgbClr val="00FFF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</a:lstStyle>
          <a:p>
            <a:pPr/>
            <a:r>
              <a:t>Prescriptive Analysis</a:t>
            </a:r>
          </a:p>
        </p:txBody>
      </p:sp>
      <p:sp>
        <p:nvSpPr>
          <p:cNvPr id="149" name="TextBox 14"/>
          <p:cNvSpPr txBox="1"/>
          <p:nvPr/>
        </p:nvSpPr>
        <p:spPr>
          <a:xfrm>
            <a:off x="1362203" y="1027662"/>
            <a:ext cx="16738619" cy="1205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3600"/>
              </a:lnSpc>
              <a:defRPr spc="5" sz="2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pPr/>
            <a:r>
              <a:t>Prescriptive analysis provides a data-backed roadmap to solve problems. It answers 'What should we do?' by simulating scenarios and recommending the specific actions that yield the best public health outcomes</a:t>
            </a:r>
          </a:p>
        </p:txBody>
      </p:sp>
      <p:sp>
        <p:nvSpPr>
          <p:cNvPr id="150" name="TextBox 15"/>
          <p:cNvSpPr txBox="1"/>
          <p:nvPr/>
        </p:nvSpPr>
        <p:spPr>
          <a:xfrm>
            <a:off x="299025" y="2552680"/>
            <a:ext cx="12349247" cy="7785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lvl="1" marL="561335" indent="-280667" algn="ctr">
              <a:lnSpc>
                <a:spcPts val="3600"/>
              </a:lnSpc>
              <a:buSzPct val="100000"/>
              <a:buFont typeface="Arial"/>
              <a:buChar char="•"/>
              <a:defRPr spc="5" sz="2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pPr>
            <a:r>
              <a:t>Identifying the Information Gap: The "Unreachable" Demographic</a:t>
            </a:r>
          </a:p>
        </p:txBody>
      </p:sp>
      <p:sp>
        <p:nvSpPr>
          <p:cNvPr id="151" name="TextBox 16"/>
          <p:cNvSpPr txBox="1"/>
          <p:nvPr/>
        </p:nvSpPr>
        <p:spPr>
          <a:xfrm>
            <a:off x="1142269" y="3235940"/>
            <a:ext cx="8115318" cy="5584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lvl="1" marL="474977" indent="-237488">
              <a:lnSpc>
                <a:spcPts val="3000"/>
              </a:lnSpc>
              <a:buSzPct val="100000"/>
              <a:buAutoNum type="arabicPeriod" startAt="1"/>
              <a:defRPr spc="4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pPr>
            <a:r>
              <a:t>Working-Age Majority: The vast majority of the "unreachable" population (78.7%) falls within the active workforce age range of 26 to 64 years old.</a:t>
            </a:r>
          </a:p>
          <a:p>
            <a:pPr lvl="1" marL="474977" indent="-237488">
              <a:lnSpc>
                <a:spcPts val="3000"/>
              </a:lnSpc>
              <a:buSzPct val="100000"/>
              <a:buAutoNum type="arabicPeriod" startAt="1"/>
              <a:defRPr spc="4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pPr>
            <a:r>
              <a:t>The 45-64 Segment: This group represents the largest information gap at 39.8%, indicating a significant failure in reaching middle-aged decision-makers and caregivers through digital-only means.</a:t>
            </a:r>
          </a:p>
          <a:p>
            <a:pPr lvl="1" marL="474977" indent="-237488">
              <a:lnSpc>
                <a:spcPts val="3000"/>
              </a:lnSpc>
              <a:buSzPct val="100000"/>
              <a:buAutoNum type="arabicPeriod" startAt="1"/>
              <a:defRPr spc="4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pPr>
            <a:r>
              <a:t>The 26-44 Segment: Closely following at 38.9%, this group highlights a potential "news avoidance" or reliance on non-traditional, word-of-mouth information sources.</a:t>
            </a:r>
          </a:p>
          <a:p>
            <a:pPr lvl="1" marL="474977" indent="-237488">
              <a:lnSpc>
                <a:spcPts val="3000"/>
              </a:lnSpc>
              <a:buSzPct val="100000"/>
              <a:buAutoNum type="arabicPeriod" startAt="1"/>
              <a:defRPr spc="4" sz="21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pPr>
            <a:r>
              <a:t>The Senior Connection: Contrary to common assumptions, the &gt;65 group is the smallest unreachable segment at 10.0%, likely because they remain well-connected to traditional broadcast media like TV and radio.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gradFill flip="none" rotWithShape="1">
          <a:gsLst>
            <a:gs pos="0">
              <a:srgbClr val="020070"/>
            </a:gs>
            <a:gs pos="100000">
              <a:srgbClr val="000640"/>
            </a:gs>
          </a:gsLst>
          <a:path path="circle">
            <a:fillToRect l="50000" t="50000" r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AutoShape 2"/>
          <p:cNvSpPr/>
          <p:nvPr/>
        </p:nvSpPr>
        <p:spPr>
          <a:xfrm>
            <a:off x="1028683" y="9272586"/>
            <a:ext cx="16230601" cy="19051"/>
          </a:xfrm>
          <a:prstGeom prst="line">
            <a:avLst/>
          </a:prstGeom>
          <a:ln w="19050">
            <a:solidFill>
              <a:srgbClr val="FFFFFF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54" name="Freeform 6"/>
          <p:cNvSpPr/>
          <p:nvPr/>
        </p:nvSpPr>
        <p:spPr>
          <a:xfrm>
            <a:off x="-1139060" y="7682687"/>
            <a:ext cx="4059277" cy="32179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55" name="Freeform 8"/>
          <p:cNvSpPr/>
          <p:nvPr/>
        </p:nvSpPr>
        <p:spPr>
          <a:xfrm>
            <a:off x="-3306818" y="1295381"/>
            <a:ext cx="4335518" cy="4114801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56" name="Freeform 9"/>
          <p:cNvSpPr/>
          <p:nvPr/>
        </p:nvSpPr>
        <p:spPr>
          <a:xfrm>
            <a:off x="17432782" y="4544162"/>
            <a:ext cx="4335518" cy="4114801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57" name="TextBox 10"/>
          <p:cNvSpPr txBox="1"/>
          <p:nvPr/>
        </p:nvSpPr>
        <p:spPr>
          <a:xfrm>
            <a:off x="1985165" y="407583"/>
            <a:ext cx="5278869" cy="9690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5100"/>
              </a:lnSpc>
              <a:defRPr spc="7" sz="3600">
                <a:solidFill>
                  <a:srgbClr val="00FFFF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</a:lstStyle>
          <a:p>
            <a:pPr/>
            <a:r>
              <a:t>Predictive Analysis</a:t>
            </a:r>
          </a:p>
        </p:txBody>
      </p:sp>
      <p:sp>
        <p:nvSpPr>
          <p:cNvPr id="158" name="Freeform 11"/>
          <p:cNvSpPr/>
          <p:nvPr/>
        </p:nvSpPr>
        <p:spPr>
          <a:xfrm>
            <a:off x="1985165" y="1403264"/>
            <a:ext cx="15065306" cy="7855037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Freeform 2"/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61" name="Freeform 4"/>
          <p:cNvSpPr/>
          <p:nvPr/>
        </p:nvSpPr>
        <p:spPr>
          <a:xfrm>
            <a:off x="0" y="0"/>
            <a:ext cx="18287996" cy="10287001"/>
          </a:xfrm>
          <a:prstGeom prst="rect">
            <a:avLst/>
          </a:prstGeom>
          <a:gradFill>
            <a:gsLst>
              <a:gs pos="0">
                <a:srgbClr val="020070">
                  <a:alpha val="24000"/>
                </a:srgbClr>
              </a:gs>
              <a:gs pos="100000">
                <a:srgbClr val="000640">
                  <a:alpha val="24000"/>
                </a:srgbClr>
              </a:gs>
            </a:gsLst>
            <a:path path="circle">
              <a:fillToRect l="37721" t="-19636" r="62278" b="119636"/>
            </a:path>
          </a:gra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62" name="Freeform 7"/>
          <p:cNvSpPr/>
          <p:nvPr/>
        </p:nvSpPr>
        <p:spPr>
          <a:xfrm>
            <a:off x="15513352" y="667880"/>
            <a:ext cx="1919430" cy="5665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3188" y="0"/>
                </a:moveTo>
                <a:lnTo>
                  <a:pt x="18412" y="0"/>
                </a:lnTo>
                <a:cubicBezTo>
                  <a:pt x="20173" y="0"/>
                  <a:pt x="21600" y="4835"/>
                  <a:pt x="21600" y="10800"/>
                </a:cubicBezTo>
                <a:cubicBezTo>
                  <a:pt x="21600" y="16765"/>
                  <a:pt x="20173" y="21600"/>
                  <a:pt x="18412" y="21600"/>
                </a:cubicBezTo>
                <a:lnTo>
                  <a:pt x="3188" y="21600"/>
                </a:lnTo>
                <a:cubicBezTo>
                  <a:pt x="1427" y="21600"/>
                  <a:pt x="0" y="16765"/>
                  <a:pt x="0" y="10800"/>
                </a:cubicBezTo>
                <a:cubicBezTo>
                  <a:pt x="0" y="4835"/>
                  <a:pt x="1427" y="0"/>
                  <a:pt x="3188" y="0"/>
                </a:cubicBezTo>
                <a:close/>
              </a:path>
            </a:pathLst>
          </a:custGeom>
          <a:solidFill>
            <a:srgbClr val="00FFFF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63" name="AutoShape 9"/>
          <p:cNvSpPr/>
          <p:nvPr/>
        </p:nvSpPr>
        <p:spPr>
          <a:xfrm>
            <a:off x="1028683" y="8732574"/>
            <a:ext cx="16230601" cy="19051"/>
          </a:xfrm>
          <a:prstGeom prst="line">
            <a:avLst/>
          </a:prstGeom>
          <a:ln w="19050">
            <a:solidFill>
              <a:srgbClr val="FFFFFF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64" name="Freeform 10"/>
          <p:cNvSpPr/>
          <p:nvPr/>
        </p:nvSpPr>
        <p:spPr>
          <a:xfrm>
            <a:off x="2064773" y="1028700"/>
            <a:ext cx="14158453" cy="822960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65" name="TextBox 11"/>
          <p:cNvSpPr txBox="1"/>
          <p:nvPr/>
        </p:nvSpPr>
        <p:spPr>
          <a:xfrm>
            <a:off x="15762422" y="735561"/>
            <a:ext cx="1421292" cy="3298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2700"/>
              </a:lnSpc>
              <a:defRPr b="1" spc="3" sz="1900">
                <a:solidFill>
                  <a:srgbClr val="020F8D"/>
                </a:solidFill>
                <a:latin typeface="Poppins Bold"/>
                <a:ea typeface="Poppins Bold"/>
                <a:cs typeface="Poppins Bold"/>
                <a:sym typeface="Poppins Bold"/>
              </a:defRPr>
            </a:lvl1pPr>
          </a:lstStyle>
          <a:p>
            <a:pPr/>
            <a:r>
              <a:t>Page 13</a:t>
            </a:r>
          </a:p>
        </p:txBody>
      </p:sp>
      <p:sp>
        <p:nvSpPr>
          <p:cNvPr id="166" name="TextBox 12"/>
          <p:cNvSpPr txBox="1"/>
          <p:nvPr/>
        </p:nvSpPr>
        <p:spPr>
          <a:xfrm>
            <a:off x="8528201" y="9061735"/>
            <a:ext cx="1274722" cy="4155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3400"/>
              </a:lnSpc>
              <a:defRPr sz="2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defRPr>
            </a:lvl1pPr>
          </a:lstStyle>
          <a:p>
            <a:pPr/>
            <a:r>
              <a:t>-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